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11" r:id="rId12"/>
    <p:sldId id="312" r:id="rId13"/>
    <p:sldId id="317" r:id="rId14"/>
    <p:sldId id="314" r:id="rId15"/>
    <p:sldId id="315" r:id="rId16"/>
    <p:sldId id="316" r:id="rId17"/>
    <p:sldId id="302" r:id="rId18"/>
    <p:sldId id="313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Poppins Light" panose="020B0604020202020204" charset="0"/>
      <p:regular r:id="rId65"/>
      <p:bold r:id="rId66"/>
      <p:italic r:id="rId67"/>
      <p:boldItalic r:id="rId68"/>
    </p:embeddedFont>
    <p:embeddedFont>
      <p:font typeface="Poppins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08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34713401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34713401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34713401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34713401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5b4add4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5b4add4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45b4add4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45b4add4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4d3671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4d3671e0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4d3671e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4d3671e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4d3671e0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4d3671e0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4d3671e0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4d3671e0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3bce4b79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3bce4b79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3bce4b7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3bce4b7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433ddba19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433ddba19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45b2ec9f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45b2ec9f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445b2ec9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445b2ec9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4d37d3fc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4d37d3fc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44d37d3fcf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44d37d3fcf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4d37d3fc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4d37d3fc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44d37d3fc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44d37d3fc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4d37d3fc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4d37d3fc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433ddba1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433ddba1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">
    <p:bg>
      <p:bgPr>
        <a:solidFill>
          <a:srgbClr val="000000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3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3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36" name="Google Shape;36;p4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4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￮"/>
              <a:defRPr sz="2600" b="1"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●"/>
              <a:defRPr sz="2600" b="1"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93700" rtl="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○"/>
              <a:defRPr sz="2600" b="1"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Font typeface="Poppins"/>
              <a:buChar char="■"/>
              <a:defRPr sz="26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/>
          <p:nvPr/>
        </p:nvSpPr>
        <p:spPr>
          <a:xfrm>
            <a:off x="1599200" y="1326625"/>
            <a:ext cx="7641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latin typeface="Poppins"/>
                <a:ea typeface="Poppins"/>
                <a:cs typeface="Poppins"/>
                <a:sym typeface="Poppins"/>
              </a:rPr>
              <a:t>“</a:t>
            </a:r>
            <a:endParaRPr sz="72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0"/>
          <p:cNvGrpSpPr/>
          <p:nvPr/>
        </p:nvGrpSpPr>
        <p:grpSpPr>
          <a:xfrm>
            <a:off x="308378" y="3811995"/>
            <a:ext cx="1844185" cy="1844185"/>
            <a:chOff x="-474900" y="321200"/>
            <a:chExt cx="2324700" cy="2324700"/>
          </a:xfrm>
        </p:grpSpPr>
        <p:sp>
          <p:nvSpPr>
            <p:cNvPr id="107" name="Google Shape;107;p10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111;p10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pactbnd.com/blog/problems-with-wordpres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6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poppins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Presentation Progress</a:t>
            </a:r>
            <a:br>
              <a:rPr lang="en-US" dirty="0"/>
            </a:br>
            <a:r>
              <a:rPr lang="en-US" dirty="0"/>
              <a:t>-Kelvin and Matt</a:t>
            </a:r>
            <a:endParaRPr dirty="0"/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Design/</a:t>
            </a:r>
            <a:br>
              <a:rPr lang="en-US" dirty="0"/>
            </a:br>
            <a:r>
              <a:rPr lang="en-US" dirty="0"/>
              <a:t>Re-development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did we choose?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Teamwork Strategy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plan!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 dirty="0"/>
              <a:t>Come With a Steep Learning Curve</a:t>
            </a:r>
          </a:p>
          <a:p>
            <a:endParaRPr lang="en-US" dirty="0"/>
          </a:p>
          <a:p>
            <a:r>
              <a:rPr lang="en-US" dirty="0"/>
              <a:t>Data corruption</a:t>
            </a:r>
          </a:p>
          <a:p>
            <a:endParaRPr lang="en-US" dirty="0"/>
          </a:p>
          <a:p>
            <a:r>
              <a:rPr lang="en-US" dirty="0"/>
              <a:t>Error messages hard to debug</a:t>
            </a:r>
          </a:p>
          <a:p>
            <a:endParaRPr lang="en-US" dirty="0"/>
          </a:p>
          <a:p>
            <a:r>
              <a:rPr lang="en-US" dirty="0"/>
              <a:t>Security Issues </a:t>
            </a:r>
            <a:r>
              <a:rPr lang="en-US"/>
              <a:t>with proto-type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8"/>
              </a:rPr>
              <a:t>https://www.impactbnd.com/blog/problems-with-wordpress</a:t>
            </a:r>
            <a:r>
              <a:rPr lang="en-US" dirty="0"/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551417" y="77302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</a:rPr>
              <a:t>GitHub</a:t>
            </a:r>
            <a:endParaRPr dirty="0">
              <a:solidFill>
                <a:srgbClr val="7030A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Notice Progress</a:t>
            </a:r>
          </a:p>
          <a:p>
            <a:pPr marL="171450" indent="-171450"/>
            <a:r>
              <a:rPr lang="en-US" dirty="0"/>
              <a:t>Revert Changes</a:t>
            </a:r>
          </a:p>
          <a:p>
            <a:pPr marL="171450" indent="-171450"/>
            <a:r>
              <a:rPr lang="en-US" dirty="0"/>
              <a:t>Back Up Copy</a:t>
            </a:r>
          </a:p>
          <a:p>
            <a:pPr marL="171450" indent="-171450"/>
            <a:r>
              <a:rPr lang="en-US" dirty="0"/>
              <a:t>Easy to work together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122" y="1408318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Trello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171450" indent="-171450"/>
            <a:r>
              <a:rPr lang="en-US" dirty="0"/>
              <a:t>Evenly Distribute Tasks</a:t>
            </a:r>
          </a:p>
          <a:p>
            <a:pPr marL="171450" indent="-171450"/>
            <a:r>
              <a:rPr lang="en-US" dirty="0"/>
              <a:t>Organized</a:t>
            </a:r>
          </a:p>
          <a:p>
            <a:pPr marL="171450" indent="-171450"/>
            <a:r>
              <a:rPr lang="en-US" dirty="0"/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3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  <p:bldP spid="35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/>
              <a:t>Sections of the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Person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Kelvin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Matt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6BEF8-0D36-4404-B51B-1EB8F362C678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Primary Roles</a:t>
            </a:r>
          </a:p>
          <a:p>
            <a:pPr marL="158750" indent="0">
              <a:buNone/>
            </a:pPr>
            <a:endParaRPr lang="en-US" b="1" dirty="0"/>
          </a:p>
          <a:p>
            <a:pPr marL="158750" indent="0">
              <a:buNone/>
            </a:pPr>
            <a:r>
              <a:rPr lang="en-US" dirty="0"/>
              <a:t>Docs/Website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Website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D71222-9A81-4E94-ADB5-4710EAFB0A85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4192246" y="1958050"/>
            <a:ext cx="4646954" cy="2766350"/>
          </a:xfrm>
        </p:spPr>
        <p:txBody>
          <a:bodyPr/>
          <a:lstStyle/>
          <a:p>
            <a:pPr marL="158750" indent="0">
              <a:buNone/>
            </a:pPr>
            <a:r>
              <a:rPr lang="en-US" b="1" dirty="0">
                <a:solidFill>
                  <a:srgbClr val="0070C0"/>
                </a:solidFill>
              </a:rPr>
              <a:t>Reasoning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Does not have any exams this semester and can help out with the website during all of SWOT VAC</a:t>
            </a:r>
          </a:p>
          <a:p>
            <a:pPr marL="15875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902329-39A0-45E1-A3B5-5990F124A56A}"/>
              </a:ext>
            </a:extLst>
          </p:cNvPr>
          <p:cNvSpPr/>
          <p:nvPr/>
        </p:nvSpPr>
        <p:spPr>
          <a:xfrm>
            <a:off x="4201771" y="3303125"/>
            <a:ext cx="20746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58750" indent="0">
              <a:buNone/>
            </a:pPr>
            <a:r>
              <a:rPr lang="en-US" sz="1100" dirty="0">
                <a:latin typeface="Poppins Light" panose="020B0604020202020204" charset="0"/>
                <a:cs typeface="Poppins Light" panose="020B0604020202020204" charset="0"/>
              </a:rPr>
              <a:t>Enjoys creating websites</a:t>
            </a:r>
          </a:p>
        </p:txBody>
      </p:sp>
    </p:spTree>
    <p:extLst>
      <p:ext uri="{BB962C8B-B14F-4D97-AF65-F5344CB8AC3E}">
        <p14:creationId xmlns:p14="http://schemas.microsoft.com/office/powerpoint/2010/main" val="7099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Pt.1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/>
              <a:t>Mobile vs Desktop Usage in 2018: Mobile takes the lead [1]</a:t>
            </a:r>
          </a:p>
          <a:p>
            <a:pPr marL="0" lvl="0" indent="0">
              <a:buNone/>
            </a:pPr>
            <a:r>
              <a:rPr lang="en-US" dirty="0">
                <a:hlinkClick r:id="rId3"/>
              </a:rPr>
              <a:t>https://www.stonetemple.com/mobile-vs-desktop-usage-study/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Mobile vs Desktop Usage: Mobile Grows But Desktop Still a Big Player in 2017 [2]</a:t>
            </a:r>
          </a:p>
          <a:p>
            <a:pPr marL="0" lvl="0" indent="0">
              <a:buNone/>
            </a:pPr>
            <a:r>
              <a:rPr lang="en-US" dirty="0">
                <a:solidFill>
                  <a:srgbClr val="000000"/>
                </a:solidFill>
                <a:hlinkClick r:id="rId4"/>
              </a:rPr>
              <a:t> https://www.stonetemple.com/mobile-vs-desktop-usage-mobile-grows-but-desktop-still-a-big-player-in-2017/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400" dirty="0"/>
              <a:t>5 Pros and Cons of the Mobile Desktop [3]</a:t>
            </a:r>
          </a:p>
          <a:p>
            <a:pPr marL="0" indent="0">
              <a:buNone/>
            </a:pPr>
            <a:r>
              <a:rPr lang="en-US" dirty="0">
                <a:hlinkClick r:id="rId5"/>
              </a:rPr>
              <a:t>https://readwrite.com/2011/05/05/5-pros-and-cons-to-the-mobile-desktop/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How to make a cross browser compatible website [4]</a:t>
            </a:r>
          </a:p>
          <a:p>
            <a:pPr marL="0" indent="0">
              <a:buNone/>
            </a:pPr>
            <a:r>
              <a:rPr lang="en-US" dirty="0">
                <a:hlinkClick r:id="rId6"/>
              </a:rPr>
              <a:t>https://medium.com/@sarahelson81/how-to-make-a-cross-browser-compatible-website-40796eaeda05</a:t>
            </a:r>
            <a:endParaRPr lang="en-US" dirty="0"/>
          </a:p>
          <a:p>
            <a:pPr marL="0" indent="0">
              <a:buNone/>
            </a:pPr>
            <a:r>
              <a:rPr lang="en-US" sz="1400" dirty="0"/>
              <a:t>Usage share of web browsers [5]</a:t>
            </a:r>
          </a:p>
          <a:p>
            <a:pPr marL="0" indent="0">
              <a:buNone/>
            </a:pPr>
            <a:r>
              <a:rPr lang="en-US" dirty="0">
                <a:hlinkClick r:id="rId7"/>
              </a:rPr>
              <a:t>https://en.wikipedia.org/wiki/Usage_share_of_web_browsers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Using animation to improve Mobile App User Experience [6]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https://www.shopify.com.au/partners/blog/using-animation-to-improve-mobile-app-user-experience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References Pt.2</a:t>
            </a:r>
            <a:endParaRPr dirty="0"/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247650" y="676749"/>
            <a:ext cx="8791575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dirty="0"/>
              <a:t>8 of the Most Annoying Problems with WordPress [7]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https://www.impactbnd.com/blog/problems-with-wordpress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OpenUP</a:t>
            </a:r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98" name="Google Shape;198;p19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199" name="Google Shape;199;p19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02" name="Google Shape;202;p19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03" name="Google Shape;203;p19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The life cycle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04" name="Google Shape;204;p19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05" name="Google Shape;205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Inception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3849521" y="2189833"/>
            <a:ext cx="1068600" cy="1068600"/>
            <a:chOff x="2859873" y="853971"/>
            <a:chExt cx="1068600" cy="1068600"/>
          </a:xfrm>
        </p:grpSpPr>
        <p:sp>
          <p:nvSpPr>
            <p:cNvPr id="208" name="Google Shape;208;p19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Transition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0" name="Google Shape;210;p19"/>
          <p:cNvGrpSpPr/>
          <p:nvPr/>
        </p:nvGrpSpPr>
        <p:grpSpPr>
          <a:xfrm>
            <a:off x="7115793" y="2166263"/>
            <a:ext cx="1068600" cy="1068600"/>
            <a:chOff x="5214448" y="3234278"/>
            <a:chExt cx="1068600" cy="1068600"/>
          </a:xfrm>
        </p:grpSpPr>
        <p:sp>
          <p:nvSpPr>
            <p:cNvPr id="211" name="Google Shape;211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2" name="Google Shape;212;p19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Elaboration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13" name="Google Shape;213;p19"/>
          <p:cNvGrpSpPr/>
          <p:nvPr/>
        </p:nvGrpSpPr>
        <p:grpSpPr>
          <a:xfrm>
            <a:off x="5501293" y="3781413"/>
            <a:ext cx="1068600" cy="1068600"/>
            <a:chOff x="5214448" y="3234278"/>
            <a:chExt cx="1068600" cy="1068600"/>
          </a:xfrm>
        </p:grpSpPr>
        <p:sp>
          <p:nvSpPr>
            <p:cNvPr id="214" name="Google Shape;214;p19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15" name="Google Shape;215;p19"/>
            <p:cNvSpPr txBox="1"/>
            <p:nvPr/>
          </p:nvSpPr>
          <p:spPr>
            <a:xfrm>
              <a:off x="5280306" y="3560490"/>
              <a:ext cx="936900" cy="4356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Construction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Hello!</a:t>
            </a:r>
            <a:endParaRPr sz="9600"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Poppins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Poppins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And we would like to present </a:t>
            </a:r>
            <a:r>
              <a:rPr lang="en-US" dirty="0"/>
              <a:t>our</a:t>
            </a:r>
            <a:r>
              <a:rPr lang="en" dirty="0"/>
              <a:t> </a:t>
            </a:r>
            <a:r>
              <a:rPr lang="en-US" dirty="0"/>
              <a:t>progress on Assignment 3</a:t>
            </a:r>
            <a:endParaRPr b="1" dirty="0"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</a:t>
            </a:fld>
            <a:endParaRPr/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5850" y="592500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did we do?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body" idx="1"/>
          </p:nvPr>
        </p:nvSpPr>
        <p:spPr>
          <a:xfrm>
            <a:off x="985500" y="1781500"/>
            <a:ext cx="3976500" cy="30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Frequent discussion using Slacks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OpenUP phases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Allocating team member to do what they good at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Updating Documentation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 txBox="1">
            <a:spLocks noGrp="1"/>
          </p:cNvSpPr>
          <p:nvPr>
            <p:ph type="title"/>
          </p:nvPr>
        </p:nvSpPr>
        <p:spPr>
          <a:xfrm>
            <a:off x="457200" y="788800"/>
            <a:ext cx="5516100" cy="10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 Timelog</a:t>
            </a:r>
            <a:endParaRPr/>
          </a:p>
        </p:txBody>
      </p:sp>
      <p:sp>
        <p:nvSpPr>
          <p:cNvPr id="229" name="Google Shape;229;p21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000" y="1264650"/>
            <a:ext cx="6360473" cy="30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446875" y="531100"/>
            <a:ext cx="5490300" cy="121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Document: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Plan</a:t>
            </a:r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to plan our three-week iterations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Followed OpenUp template </a:t>
            </a:r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650" y="556875"/>
            <a:ext cx="2902025" cy="3910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3"/>
          <p:cNvSpPr txBox="1">
            <a:spLocks noGrp="1"/>
          </p:cNvSpPr>
          <p:nvPr>
            <p:ph type="title"/>
          </p:nvPr>
        </p:nvSpPr>
        <p:spPr>
          <a:xfrm>
            <a:off x="457200" y="1178225"/>
            <a:ext cx="4780800" cy="67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Slack</a:t>
            </a:r>
            <a:endParaRPr/>
          </a:p>
        </p:txBody>
      </p:sp>
      <p:sp>
        <p:nvSpPr>
          <p:cNvPr id="245" name="Google Shape;245;p23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used both a team Slack, as well creating and participating in the class Slack.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It was mostly useful for reporting our status and posting notes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Sometimes got ignored in favor of other IM services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47" name="Google Shape;2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700" y="884177"/>
            <a:ext cx="4029300" cy="337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69825" y="1166125"/>
            <a:ext cx="47094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Trello</a:t>
            </a:r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body" idx="1"/>
          </p:nvPr>
        </p:nvSpPr>
        <p:spPr>
          <a:xfrm>
            <a:off x="985629" y="175312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primarily during implementation phase for task tracking and allocation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reflection of our iteration plans and work item list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for technical tasks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Less helpful for report-type assignments</a:t>
            </a:r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55" name="Google Shape;25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166125"/>
            <a:ext cx="3877020" cy="2636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Google Drive</a:t>
            </a:r>
            <a:endParaRPr/>
          </a:p>
        </p:txBody>
      </p:sp>
      <p:sp>
        <p:nvSpPr>
          <p:cNvPr id="261" name="Google Shape;261;p25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Used for documents, presentations, notes, reports etc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You’re looking at it right now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Very helpful place to just dump things and to work on documents together</a:t>
            </a:r>
            <a:endParaRPr/>
          </a:p>
        </p:txBody>
      </p:sp>
      <p:sp>
        <p:nvSpPr>
          <p:cNvPr id="262" name="Google Shape;262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826038"/>
            <a:ext cx="3877022" cy="336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Tool: Gitlab</a:t>
            </a:r>
            <a:endParaRPr/>
          </a:p>
        </p:txBody>
      </p:sp>
      <p:sp>
        <p:nvSpPr>
          <p:cNvPr id="269" name="Google Shape;269;p26"/>
          <p:cNvSpPr txBox="1">
            <a:spLocks noGrp="1"/>
          </p:cNvSpPr>
          <p:nvPr>
            <p:ph type="body" idx="1"/>
          </p:nvPr>
        </p:nvSpPr>
        <p:spPr>
          <a:xfrm>
            <a:off x="985504" y="1791575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Mandated, but effective place to host our repository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Git hosting worked perfectly well, extra features like the wiki were useful for sharing documentation between teams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Frustrating getting CircleCI working thanks to eServices delays and permissions issues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271" name="Google Shape;2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979" y="1201813"/>
            <a:ext cx="3877021" cy="27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/>
          </p:nvPr>
        </p:nvSpPr>
        <p:spPr>
          <a:xfrm>
            <a:off x="2381850" y="1388750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"/>
          </p:nvPr>
        </p:nvSpPr>
        <p:spPr>
          <a:xfrm>
            <a:off x="2569800" y="234545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are some issues that happened throughout our study in FIT3170</a:t>
            </a:r>
            <a:endParaRPr/>
          </a:p>
        </p:txBody>
      </p:sp>
      <p:sp>
        <p:nvSpPr>
          <p:cNvPr id="278" name="Google Shape;278;p2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ctrTitle" idx="4294967295"/>
          </p:nvPr>
        </p:nvSpPr>
        <p:spPr>
          <a:xfrm>
            <a:off x="0" y="2937550"/>
            <a:ext cx="89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/>
              <a:t>COMMUNICATION</a:t>
            </a:r>
            <a:endParaRPr sz="58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subTitle" idx="4294967295"/>
          </p:nvPr>
        </p:nvSpPr>
        <p:spPr>
          <a:xfrm>
            <a:off x="2307000" y="4097350"/>
            <a:ext cx="4377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The biggest issue in this project :(</a:t>
            </a:r>
            <a:endParaRPr sz="1400"/>
          </a:p>
        </p:txBody>
      </p:sp>
      <p:grpSp>
        <p:nvGrpSpPr>
          <p:cNvPr id="285" name="Google Shape;285;p28"/>
          <p:cNvGrpSpPr/>
          <p:nvPr/>
        </p:nvGrpSpPr>
        <p:grpSpPr>
          <a:xfrm>
            <a:off x="3952298" y="309004"/>
            <a:ext cx="1738561" cy="1738545"/>
            <a:chOff x="6643075" y="3664250"/>
            <a:chExt cx="407950" cy="407975"/>
          </a:xfrm>
        </p:grpSpPr>
        <p:sp>
          <p:nvSpPr>
            <p:cNvPr id="286" name="Google Shape;286;p2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28"/>
          <p:cNvGrpSpPr/>
          <p:nvPr/>
        </p:nvGrpSpPr>
        <p:grpSpPr>
          <a:xfrm rot="-587313">
            <a:off x="3850121" y="2274317"/>
            <a:ext cx="714809" cy="714768"/>
            <a:chOff x="576250" y="4319400"/>
            <a:chExt cx="442075" cy="442050"/>
          </a:xfrm>
        </p:grpSpPr>
        <p:sp>
          <p:nvSpPr>
            <p:cNvPr id="289" name="Google Shape;289;p2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8"/>
          <p:cNvSpPr/>
          <p:nvPr/>
        </p:nvSpPr>
        <p:spPr>
          <a:xfrm>
            <a:off x="3536507" y="710554"/>
            <a:ext cx="271742" cy="25947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8"/>
          <p:cNvSpPr/>
          <p:nvPr/>
        </p:nvSpPr>
        <p:spPr>
          <a:xfrm rot="2697553">
            <a:off x="5327282" y="2038984"/>
            <a:ext cx="412519" cy="39388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5653628" y="1814107"/>
            <a:ext cx="165205" cy="15781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/>
          <p:cNvSpPr/>
          <p:nvPr/>
        </p:nvSpPr>
        <p:spPr>
          <a:xfrm rot="1280074">
            <a:off x="3348230" y="1493219"/>
            <a:ext cx="165200" cy="15779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03" name="Google Shape;303;p29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04" name="Google Shape;304;p29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Ineffective Communication within class</a:t>
            </a:r>
            <a:endParaRPr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Separated into 4 modules - 21 people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Solutions: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coordination committee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because of one-way communication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Create Slack team chat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Not effective as not everyone uses it everyday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￮"/>
            </a:pPr>
            <a:r>
              <a:rPr lang="en"/>
              <a:t>Should we use </a:t>
            </a:r>
            <a:r>
              <a:rPr lang="en" b="1">
                <a:latin typeface="Poppins"/>
                <a:ea typeface="Poppins"/>
                <a:cs typeface="Poppins"/>
                <a:sym typeface="Poppins"/>
              </a:rPr>
              <a:t>facebook</a:t>
            </a:r>
            <a:r>
              <a:rPr lang="en"/>
              <a:t>? But it looks unprofessional :(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29</a:t>
            </a:fld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6207850" y="3362150"/>
            <a:ext cx="8301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😭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</a:t>
            </a:r>
            <a:endParaRPr dirty="0"/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Desktop or mobile?</a:t>
            </a:r>
            <a:endParaRPr dirty="0"/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60219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Lack of Communication with Client</a:t>
            </a:r>
            <a:endParaRPr/>
          </a:p>
        </p:txBody>
      </p:sp>
      <p:sp>
        <p:nvSpPr>
          <p:cNvPr id="316" name="Google Shape;316;p3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Assumptions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Prototypes and Functionality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Client Sick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18" name="Google Shape;318;p30"/>
          <p:cNvSpPr txBox="1"/>
          <p:nvPr/>
        </p:nvSpPr>
        <p:spPr>
          <a:xfrm>
            <a:off x="7005600" y="2008600"/>
            <a:ext cx="1998300" cy="13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🧢?</a:t>
            </a:r>
            <a:endParaRPr sz="60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Planning Documentation problems</a:t>
            </a:r>
            <a:endParaRPr b="1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Project is not well planned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b="1"/>
              <a:t>Heaps of unread document</a:t>
            </a:r>
            <a:endParaRPr b="1"/>
          </a:p>
        </p:txBody>
      </p:sp>
      <p:sp>
        <p:nvSpPr>
          <p:cNvPr id="324" name="Google Shape;324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Tendency to work near due date</a:t>
            </a:r>
            <a:endParaRPr/>
          </a:p>
        </p:txBody>
      </p:sp>
      <p:sp>
        <p:nvSpPr>
          <p:cNvPr id="325" name="Google Shape;325;p31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Have other commitments 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Part time job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Other units’ assignments / tests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/>
          </a:p>
        </p:txBody>
      </p:sp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28" name="Google Shape;328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29" name="Google Shape;329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1"/>
          <p:cNvSpPr/>
          <p:nvPr/>
        </p:nvSpPr>
        <p:spPr>
          <a:xfrm>
            <a:off x="6454511" y="3670015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1"/>
          <p:cNvSpPr txBox="1"/>
          <p:nvPr/>
        </p:nvSpPr>
        <p:spPr>
          <a:xfrm>
            <a:off x="1069625" y="2532100"/>
            <a:ext cx="431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>
            <a:spLocks noGrp="1"/>
          </p:cNvSpPr>
          <p:nvPr>
            <p:ph type="ctrTitle"/>
          </p:nvPr>
        </p:nvSpPr>
        <p:spPr>
          <a:xfrm>
            <a:off x="2381850" y="2218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Have Learnt</a:t>
            </a:r>
            <a:endParaRPr/>
          </a:p>
        </p:txBody>
      </p:sp>
      <p:sp>
        <p:nvSpPr>
          <p:cNvPr id="339" name="Google Shape;339;p32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learned in this unit</a:t>
            </a:r>
            <a:endParaRPr/>
          </a:p>
        </p:txBody>
      </p:sp>
      <p:sp>
        <p:nvSpPr>
          <p:cNvPr id="340" name="Google Shape;340;p32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Beginning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leader is important, who can always start things so members can easily follow.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was appointed this role and was really successful in leading us.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All of us learned node.js</a:t>
            </a:r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348" name="Google Shape;348;p33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49" name="Google Shape;349;p3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33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😀</a:t>
            </a:r>
            <a:endParaRPr sz="4800"/>
          </a:p>
        </p:txBody>
      </p:sp>
      <p:pic>
        <p:nvPicPr>
          <p:cNvPr id="353" name="Google Shape;3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9597" y="1904850"/>
            <a:ext cx="3153600" cy="116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Module</a:t>
            </a:r>
            <a:endParaRPr/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496850" y="1922000"/>
            <a:ext cx="3989400" cy="314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Tasks distributed were structurally organised but schedule of members slowed down the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were lazy in contacting the client regularly which could have sped up our process.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started to document regularly, instead of leaving everything to last minute.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4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😅</a:t>
            </a:r>
            <a:endParaRPr sz="4800"/>
          </a:p>
        </p:txBody>
      </p:sp>
      <p:pic>
        <p:nvPicPr>
          <p:cNvPr id="366" name="Google Shape;3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325" y="1686250"/>
            <a:ext cx="2259150" cy="16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2550" y="2771775"/>
            <a:ext cx="2189025" cy="1836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</p:txBody>
      </p:sp>
      <p:sp>
        <p:nvSpPr>
          <p:cNvPr id="373" name="Google Shape;373;p35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17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Hard to spread out workload to all members evenly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Low motivation to focus on communication due to other units.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375" name="Google Shape;375;p35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76" name="Google Shape;376;p35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35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380" name="Google Shape;380;p35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😒</a:t>
            </a:r>
            <a:endParaRPr sz="4800" dirty="0"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925" y="1564936"/>
            <a:ext cx="2856276" cy="189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Other Activities</a:t>
            </a:r>
            <a:endParaRPr/>
          </a:p>
        </p:txBody>
      </p:sp>
      <p:sp>
        <p:nvSpPr>
          <p:cNvPr id="389" name="Google Shape;389;p36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Deliver Usable Software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Metrics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Communication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Building a Service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SQAP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… etc</a:t>
            </a:r>
            <a:endParaRPr/>
          </a:p>
        </p:txBody>
      </p:sp>
      <p:sp>
        <p:nvSpPr>
          <p:cNvPr id="390" name="Google Shape;390;p3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92" name="Google Shape;392;p36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6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6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6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😱</a:t>
            </a:r>
            <a:endParaRPr sz="4800"/>
          </a:p>
        </p:txBody>
      </p:sp>
      <p:pic>
        <p:nvPicPr>
          <p:cNvPr id="396" name="Google Shape;3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9675" y="1166125"/>
            <a:ext cx="2121807" cy="26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End</a:t>
            </a:r>
            <a:endParaRPr/>
          </a:p>
        </p:txBody>
      </p:sp>
      <p:sp>
        <p:nvSpPr>
          <p:cNvPr id="402" name="Google Shape;402;p37"/>
          <p:cNvSpPr txBox="1">
            <a:spLocks noGrp="1"/>
          </p:cNvSpPr>
          <p:nvPr>
            <p:ph type="body" idx="1"/>
          </p:nvPr>
        </p:nvSpPr>
        <p:spPr>
          <a:xfrm>
            <a:off x="512175" y="1989800"/>
            <a:ext cx="3808800" cy="159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experience involving a lot of teamwork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Rio is our knight in shiny armor.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404" name="Google Shape;404;p3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405" name="Google Shape;405;p3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😭</a:t>
            </a:r>
            <a:endParaRPr sz="4800"/>
          </a:p>
        </p:txBody>
      </p:sp>
      <p:pic>
        <p:nvPicPr>
          <p:cNvPr id="409" name="Google Shape;4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75" y="1585425"/>
            <a:ext cx="2639700" cy="18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725" y="269525"/>
            <a:ext cx="2351015" cy="10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738800"/>
            <a:ext cx="2088891" cy="83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625" y="2877194"/>
            <a:ext cx="1895250" cy="19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09400" y="1415025"/>
            <a:ext cx="2008000" cy="14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2006725" y="2218875"/>
            <a:ext cx="52599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Summarise</a:t>
            </a:r>
            <a:endParaRPr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2569800" y="317557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sz="60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challenges</a:t>
            </a:r>
            <a:endParaRPr/>
          </a:p>
        </p:txBody>
      </p:sp>
      <p:sp>
        <p:nvSpPr>
          <p:cNvPr id="426" name="Google Shape;426;p39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48096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between our team and other teams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Communication with the client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 management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Facing challenges in the team environment provided us with an opportunity to learn from what didn’t work and improve for future stages of the project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was demonstrated when we restructured the coordination committee for the integration stage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428" name="Google Shape;428;p39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29" name="Google Shape;429;p39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" name="Google Shape;431;p39"/>
          <p:cNvGrpSpPr/>
          <p:nvPr/>
        </p:nvGrpSpPr>
        <p:grpSpPr>
          <a:xfrm>
            <a:off x="7454192" y="2188240"/>
            <a:ext cx="860236" cy="862866"/>
            <a:chOff x="2623275" y="2333250"/>
            <a:chExt cx="381175" cy="381175"/>
          </a:xfrm>
        </p:grpSpPr>
        <p:sp>
          <p:nvSpPr>
            <p:cNvPr id="432" name="Google Shape;432;p39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9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9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9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process</a:t>
            </a:r>
            <a:endParaRPr/>
          </a:p>
        </p:txBody>
      </p:sp>
      <p:sp>
        <p:nvSpPr>
          <p:cNvPr id="441" name="Google Shape;441;p40"/>
          <p:cNvSpPr txBox="1">
            <a:spLocks noGrp="1"/>
          </p:cNvSpPr>
          <p:nvPr>
            <p:ph type="body" idx="3"/>
          </p:nvPr>
        </p:nvSpPr>
        <p:spPr>
          <a:xfrm>
            <a:off x="457200" y="1897125"/>
            <a:ext cx="48096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Adhering to the OpenUp methodology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Utilising communication mediums within the team             (Messenger, Slack)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Task delegation and time management (Trello)</a:t>
            </a:r>
            <a:endParaRPr/>
          </a:p>
          <a:p>
            <a:pPr marL="4572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Version control (Google Drive, GitLab)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tools which worked best for us were the ones which we had all used before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Being familiar with the tools resulted in higher productivity as there was less time spent learning how to use them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443" name="Google Shape;443;p40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44" name="Google Shape;444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40"/>
          <p:cNvGrpSpPr/>
          <p:nvPr/>
        </p:nvGrpSpPr>
        <p:grpSpPr>
          <a:xfrm>
            <a:off x="7292060" y="2099973"/>
            <a:ext cx="1118051" cy="1091512"/>
            <a:chOff x="5233525" y="4954450"/>
            <a:chExt cx="538275" cy="516350"/>
          </a:xfrm>
        </p:grpSpPr>
        <p:sp>
          <p:nvSpPr>
            <p:cNvPr id="447" name="Google Shape;447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7891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learning curve</a:t>
            </a:r>
            <a:endParaRPr/>
          </a:p>
        </p:txBody>
      </p:sp>
      <p:sp>
        <p:nvSpPr>
          <p:cNvPr id="463" name="Google Shape;463;p41"/>
          <p:cNvSpPr txBox="1">
            <a:spLocks noGrp="1"/>
          </p:cNvSpPr>
          <p:nvPr>
            <p:ph type="body" idx="3"/>
          </p:nvPr>
        </p:nvSpPr>
        <p:spPr>
          <a:xfrm>
            <a:off x="457200" y="2294375"/>
            <a:ext cx="4809600" cy="25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can be difficult to continuously adhere to a process methodology which we are unfamiliar with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It’s important to assign a team leader early in the project to guide us in the right direction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Focusing on the project when we have demanding tasks from other units can affect motivation and productivity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65" name="Google Shape;465;p41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66" name="Google Shape;466;p4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41"/>
          <p:cNvGrpSpPr/>
          <p:nvPr/>
        </p:nvGrpSpPr>
        <p:grpSpPr>
          <a:xfrm>
            <a:off x="7350334" y="2201838"/>
            <a:ext cx="1066803" cy="859503"/>
            <a:chOff x="5292575" y="3681900"/>
            <a:chExt cx="420150" cy="373275"/>
          </a:xfrm>
        </p:grpSpPr>
        <p:sp>
          <p:nvSpPr>
            <p:cNvPr id="469" name="Google Shape;469;p4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For the future</a:t>
            </a:r>
            <a:endParaRPr/>
          </a:p>
        </p:txBody>
      </p:sp>
      <p:sp>
        <p:nvSpPr>
          <p:cNvPr id="481" name="Google Shape;481;p42"/>
          <p:cNvSpPr txBox="1">
            <a:spLocks noGrp="1"/>
          </p:cNvSpPr>
          <p:nvPr>
            <p:ph type="body" idx="3"/>
          </p:nvPr>
        </p:nvSpPr>
        <p:spPr>
          <a:xfrm>
            <a:off x="457200" y="2616275"/>
            <a:ext cx="4405500" cy="20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have learned some valuable lessons from our experiences relating to process and management</a:t>
            </a:r>
            <a:endParaRPr/>
          </a:p>
          <a:p>
            <a:pPr marL="457200" lvl="0" indent="-298450" algn="l" rtl="0">
              <a:spcBef>
                <a:spcPts val="100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will help us for next year’s major project and also for when we progress to the industry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483" name="Google Shape;483;p42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484" name="Google Shape;484;p4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42"/>
          <p:cNvGrpSpPr/>
          <p:nvPr/>
        </p:nvGrpSpPr>
        <p:grpSpPr>
          <a:xfrm>
            <a:off x="7499519" y="2254595"/>
            <a:ext cx="761872" cy="768592"/>
            <a:chOff x="576250" y="4319400"/>
            <a:chExt cx="442075" cy="442050"/>
          </a:xfrm>
        </p:grpSpPr>
        <p:sp>
          <p:nvSpPr>
            <p:cNvPr id="487" name="Google Shape;487;p4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96" name="Google Shape;496;p43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Thanks!</a:t>
            </a:r>
            <a:endParaRPr sz="8000"/>
          </a:p>
        </p:txBody>
      </p:sp>
      <p:sp>
        <p:nvSpPr>
          <p:cNvPr id="497" name="Google Shape;497;p43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/>
          </a:p>
        </p:txBody>
      </p:sp>
      <p:grpSp>
        <p:nvGrpSpPr>
          <p:cNvPr id="498" name="Google Shape;498;p43"/>
          <p:cNvGrpSpPr/>
          <p:nvPr/>
        </p:nvGrpSpPr>
        <p:grpSpPr>
          <a:xfrm>
            <a:off x="1812552" y="1460659"/>
            <a:ext cx="345971" cy="325505"/>
            <a:chOff x="5972700" y="2330200"/>
            <a:chExt cx="411625" cy="387275"/>
          </a:xfrm>
        </p:grpSpPr>
        <p:sp>
          <p:nvSpPr>
            <p:cNvPr id="499" name="Google Shape;499;p4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Deadlines</a:t>
            </a:r>
            <a:endParaRPr/>
          </a:p>
        </p:txBody>
      </p:sp>
      <p:sp>
        <p:nvSpPr>
          <p:cNvPr id="506" name="Google Shape;506;p44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507" name="Google Shape;507;p44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508" name="Google Shape;508;p4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509" name="Google Shape;509;p44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510" name="Google Shape;510;p4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5"/>
          <p:cNvSpPr txBox="1">
            <a:spLocks noGrp="1"/>
          </p:cNvSpPr>
          <p:nvPr>
            <p:ph type="title" idx="4294967295"/>
          </p:nvPr>
        </p:nvSpPr>
        <p:spPr>
          <a:xfrm>
            <a:off x="1506450" y="1124025"/>
            <a:ext cx="6131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>
                <a:solidFill>
                  <a:srgbClr val="FFFFFF"/>
                </a:solidFill>
              </a:rPr>
              <a:t>PLAN! PLAN</a:t>
            </a:r>
            <a:r>
              <a:rPr lang="en" sz="4800">
                <a:solidFill>
                  <a:srgbClr val="FFFFFF"/>
                </a:solidFill>
              </a:rPr>
              <a:t>! PLAN! </a:t>
            </a:r>
            <a:endParaRPr sz="4800">
              <a:solidFill>
                <a:srgbClr val="FFFFFF"/>
              </a:solidFill>
            </a:endParaRPr>
          </a:p>
        </p:txBody>
      </p:sp>
      <p:sp>
        <p:nvSpPr>
          <p:cNvPr id="522" name="Google Shape;522;p4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29" name="Google Shape;529;p4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530" name="Google Shape;530;p4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Tech Docs</a:t>
            </a:r>
            <a:endParaRPr/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Service-oriented architectures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Process assurance and process improvement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Serverless architectures</a:t>
            </a:r>
            <a:endParaRPr/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7"/>
          <p:cNvGrpSpPr/>
          <p:nvPr/>
        </p:nvGrpSpPr>
        <p:grpSpPr>
          <a:xfrm>
            <a:off x="6405399" y="3676684"/>
            <a:ext cx="435022" cy="323445"/>
            <a:chOff x="5247525" y="3007275"/>
            <a:chExt cx="517575" cy="384825"/>
          </a:xfrm>
        </p:grpSpPr>
        <p:sp>
          <p:nvSpPr>
            <p:cNvPr id="543" name="Google Shape;543;p4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7"/>
          <p:cNvSpPr txBox="1"/>
          <p:nvPr/>
        </p:nvSpPr>
        <p:spPr>
          <a:xfrm>
            <a:off x="6117400" y="3380625"/>
            <a:ext cx="815100" cy="5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🙇</a:t>
            </a:r>
            <a:endParaRPr sz="4800"/>
          </a:p>
        </p:txBody>
      </p:sp>
      <p:pic>
        <p:nvPicPr>
          <p:cNvPr id="546" name="Google Shape;5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4600" y="1525675"/>
            <a:ext cx="2294964" cy="2244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0021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52" name="Google Shape;552;p4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553" name="Google Shape;553;p48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554" name="Google Shape;554;p48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55" name="Google Shape;555;p48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56" name="Google Shape;556;p48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557" name="Google Shape;557;p48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58" name="Google Shape;558;p48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Lorem ipsum congue</a:t>
              </a:r>
              <a:endParaRPr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559" name="Google Shape;559;p48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560" name="Google Shape;560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1" name="Google Shape;561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2" name="Google Shape;562;p48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563" name="Google Shape;563;p48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4" name="Google Shape;564;p48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65" name="Google Shape;565;p48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566" name="Google Shape;566;p48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67" name="Google Shape;567;p48"/>
            <p:cNvSpPr txBox="1"/>
            <p:nvPr/>
          </p:nvSpPr>
          <p:spPr>
            <a:xfrm>
              <a:off x="5367375" y="3402503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Lorem ipsum </a:t>
              </a:r>
              <a:endParaRPr sz="8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574" name="Google Shape;574;p49"/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575" name="Google Shape;575;p49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76" name="Google Shape;576;p49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7" name="Google Shape;577;p4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78" name="Google Shape;578;p49"/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79" name="Google Shape;579;p49"/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580" name="Google Shape;580;p49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2" name="Google Shape;582;p49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3" name="Google Shape;583;p49"/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584" name="Google Shape;584;p49"/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585" name="Google Shape;585;p49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586" name="Google Shape;586;p49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7" name="Google Shape;587;p49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Vestibulum congue tempus</a:t>
              </a:r>
              <a:endParaRPr sz="11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588" name="Google Shape;588;p49"/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latin typeface="Poppins Light"/>
                  <a:ea typeface="Poppins Light"/>
                  <a:cs typeface="Poppins Light"/>
                  <a:sym typeface="Poppins Light"/>
                </a:rPr>
                <a:t>Lorem ipsum dolor sit amet, consectetur adipiscing elit, sed do eiusmod tempor. Donec facilisis lacus eget mauris.</a:t>
              </a:r>
              <a:endParaRPr sz="80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</a:t>
            </a:fld>
            <a:endParaRPr/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https://www.stonetemple.com/mobile-vs-desktop-usage-study/</a:t>
            </a:r>
            <a:r>
              <a:rPr lang="en-US" dirty="0"/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Attract Masses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A2E7E0-354D-4CCD-99E0-88A707F870F2}"/>
              </a:ext>
            </a:extLst>
          </p:cNvPr>
          <p:cNvSpPr txBox="1"/>
          <p:nvPr/>
        </p:nvSpPr>
        <p:spPr>
          <a:xfrm rot="18744195">
            <a:off x="2501103" y="1814332"/>
            <a:ext cx="36767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53" presetClass="entr" presetSubtype="16" fill="hold" grpId="1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9" presetID="10" presetClass="exit" presetSubtype="0" fill="hold" grpId="2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  <p:bldP spid="5" grpId="1"/>
      <p:bldP spid="5" grpId="2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0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94" name="Google Shape;594;p50"/>
          <p:cNvSpPr txBox="1">
            <a:spLocks noGrp="1"/>
          </p:cNvSpPr>
          <p:nvPr>
            <p:ph type="body" idx="2"/>
          </p:nvPr>
        </p:nvSpPr>
        <p:spPr>
          <a:xfrm>
            <a:off x="3440854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000000"/>
                </a:solidFill>
              </a:rPr>
              <a:t>EDIT IN POWERPOINT®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"Download as PowerPoint template"</a:t>
            </a:r>
            <a:r>
              <a:rPr lang="en" sz="1000">
                <a:solidFill>
                  <a:srgbClr val="000000"/>
                </a:solidFill>
              </a:rPr>
              <a:t>. You will get a .pptx file that you can edit in PowerPoint. 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</a:rPr>
              <a:t>Remember to download and install the fonts used in this presentation (you’ll find the links to the font files needed in the </a:t>
            </a:r>
            <a:r>
              <a:rPr lang="en" sz="1000" u="sng">
                <a:solidFill>
                  <a:srgbClr val="000000"/>
                </a:solidFill>
                <a:hlinkClick r:id="rId3" action="ppaction://hlinksldjump"/>
              </a:rPr>
              <a:t>Presentation design slide</a:t>
            </a:r>
            <a:r>
              <a:rPr lang="en" sz="1000">
                <a:solidFill>
                  <a:srgbClr val="000000"/>
                </a:solidFill>
              </a:rPr>
              <a:t>)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000000"/>
              </a:solidFill>
            </a:endParaRPr>
          </a:p>
        </p:txBody>
      </p:sp>
      <p:sp>
        <p:nvSpPr>
          <p:cNvPr id="595" name="Google Shape;595;p50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EDIT IN GOOGLE SLIDES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Click on the button under the presentation preview that says </a:t>
            </a:r>
            <a:r>
              <a:rPr lang="en" sz="1000" b="1">
                <a:solidFill>
                  <a:srgbClr val="000000"/>
                </a:solidFill>
              </a:rPr>
              <a:t>"Use as Google Slides Theme"</a:t>
            </a:r>
            <a:r>
              <a:rPr lang="en" sz="1000">
                <a:solidFill>
                  <a:srgbClr val="000000"/>
                </a:solidFill>
              </a:rPr>
              <a:t>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00000"/>
                </a:solidFill>
              </a:rPr>
              <a:t>You will get a copy of this document on your Google Drive and will be able to edit, add or delete slides.</a:t>
            </a:r>
            <a:endParaRPr sz="1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000000"/>
                </a:solidFill>
              </a:rPr>
              <a:t>You have to be signed in to your Google account.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596" name="Google Shape;596;p50"/>
          <p:cNvSpPr txBox="1">
            <a:spLocks noGrp="1"/>
          </p:cNvSpPr>
          <p:nvPr>
            <p:ph type="body" idx="2"/>
          </p:nvPr>
        </p:nvSpPr>
        <p:spPr>
          <a:xfrm>
            <a:off x="1069625" y="4204000"/>
            <a:ext cx="56079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666666"/>
                </a:solidFill>
              </a:rPr>
              <a:t>More info on how to use this template at </a:t>
            </a:r>
            <a:r>
              <a:rPr lang="en" sz="1000" b="1" u="sng">
                <a:solidFill>
                  <a:srgbClr val="666666"/>
                </a:solidFill>
                <a:hlinkClick r:id="rId4"/>
              </a:rPr>
              <a:t>www.slidescarnival.com/help-use-presentation-template</a:t>
            </a:r>
            <a:endParaRPr sz="1000" b="1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This template is free to use under </a:t>
            </a:r>
            <a:r>
              <a:rPr lang="en" sz="1000" u="sng">
                <a:solidFill>
                  <a:srgbClr val="666666"/>
                </a:solidFill>
                <a:hlinkClick r:id="rId5"/>
              </a:rPr>
              <a:t>Creative Commons Attribution license</a:t>
            </a:r>
            <a:r>
              <a:rPr lang="en" sz="1000">
                <a:solidFill>
                  <a:srgbClr val="666666"/>
                </a:solidFill>
              </a:rPr>
              <a:t>. You can keep the Credits slide or mention SlidesCarnival and other resources used in a slide footer.</a:t>
            </a: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598" name="Google Shape;598;p50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599" name="Google Shape;599;p5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50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50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50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sp>
        <p:nvSpPr>
          <p:cNvPr id="608" name="Google Shape;608;p5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aphicFrame>
        <p:nvGraphicFramePr>
          <p:cNvPr id="609" name="Google Shape;609;p51"/>
          <p:cNvGraphicFramePr/>
          <p:nvPr/>
        </p:nvGraphicFramePr>
        <p:xfrm>
          <a:off x="1069600" y="1958081"/>
          <a:ext cx="6927900" cy="2618400"/>
        </p:xfrm>
        <a:graphic>
          <a:graphicData uri="http://schemas.openxmlformats.org/drawingml/2006/table">
            <a:tbl>
              <a:tblPr>
                <a:noFill/>
                <a:tableStyleId>{45AA2156-C7E0-4F12-A223-482F6FDCC269}</a:tableStyleId>
              </a:tblPr>
              <a:tblGrid>
                <a:gridCol w="17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A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C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Yellow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Blue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30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10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Orange</a:t>
                      </a:r>
                      <a:endParaRPr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5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24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16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653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ctrTitle" idx="4294967295"/>
          </p:nvPr>
        </p:nvSpPr>
        <p:spPr>
          <a:xfrm>
            <a:off x="1335475" y="1811950"/>
            <a:ext cx="647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subTitle" idx="4294967295"/>
          </p:nvPr>
        </p:nvSpPr>
        <p:spPr>
          <a:xfrm>
            <a:off x="1335475" y="2916254"/>
            <a:ext cx="647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720250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89,526,124$</a:t>
            </a:r>
            <a:endParaRPr/>
          </a:p>
        </p:txBody>
      </p:sp>
      <p:sp>
        <p:nvSpPr>
          <p:cNvPr id="622" name="Google Shape;622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1331158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623" name="Google Shape;623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3349143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100%</a:t>
            </a:r>
            <a:endParaRPr/>
          </a:p>
        </p:txBody>
      </p:sp>
      <p:sp>
        <p:nvSpPr>
          <p:cNvPr id="624" name="Google Shape;624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3960050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625" name="Google Shape;625;p53"/>
          <p:cNvSpPr txBox="1">
            <a:spLocks noGrp="1"/>
          </p:cNvSpPr>
          <p:nvPr>
            <p:ph type="ctrTitle" idx="4294967295"/>
          </p:nvPr>
        </p:nvSpPr>
        <p:spPr>
          <a:xfrm>
            <a:off x="2884625" y="2034697"/>
            <a:ext cx="43650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185,244 users</a:t>
            </a:r>
            <a:endParaRPr/>
          </a:p>
        </p:txBody>
      </p:sp>
      <p:sp>
        <p:nvSpPr>
          <p:cNvPr id="626" name="Google Shape;626;p53"/>
          <p:cNvSpPr txBox="1">
            <a:spLocks noGrp="1"/>
          </p:cNvSpPr>
          <p:nvPr>
            <p:ph type="subTitle" idx="4294967295"/>
          </p:nvPr>
        </p:nvSpPr>
        <p:spPr>
          <a:xfrm>
            <a:off x="2884625" y="2645604"/>
            <a:ext cx="4365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627" name="Google Shape;627;p5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628" name="Google Shape;628;p53"/>
          <p:cNvGrpSpPr/>
          <p:nvPr/>
        </p:nvGrpSpPr>
        <p:grpSpPr>
          <a:xfrm>
            <a:off x="1799419" y="1526163"/>
            <a:ext cx="369526" cy="268183"/>
            <a:chOff x="3932350" y="3714775"/>
            <a:chExt cx="439650" cy="319075"/>
          </a:xfrm>
        </p:grpSpPr>
        <p:sp>
          <p:nvSpPr>
            <p:cNvPr id="629" name="Google Shape;629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4"/>
          <p:cNvSpPr/>
          <p:nvPr/>
        </p:nvSpPr>
        <p:spPr>
          <a:xfrm>
            <a:off x="671525" y="1114150"/>
            <a:ext cx="7800975" cy="3716213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 txBox="1">
            <a:spLocks noGrp="1"/>
          </p:cNvSpPr>
          <p:nvPr>
            <p:ph type="title" idx="4294967295"/>
          </p:nvPr>
        </p:nvSpPr>
        <p:spPr>
          <a:xfrm>
            <a:off x="1961850" y="305150"/>
            <a:ext cx="5220300" cy="50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Maps</a:t>
            </a:r>
            <a:endParaRPr sz="2400"/>
          </a:p>
        </p:txBody>
      </p:sp>
      <p:sp>
        <p:nvSpPr>
          <p:cNvPr id="640" name="Google Shape;640;p54"/>
          <p:cNvSpPr/>
          <p:nvPr/>
        </p:nvSpPr>
        <p:spPr>
          <a:xfrm>
            <a:off x="2062050" y="1906700"/>
            <a:ext cx="662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oppins Light"/>
                <a:ea typeface="Poppins Light"/>
                <a:cs typeface="Poppins Light"/>
                <a:sym typeface="Poppins Light"/>
              </a:rPr>
              <a:t>our office</a:t>
            </a:r>
            <a:endParaRPr sz="8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41" name="Google Shape;641;p5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642" name="Google Shape;642;p54"/>
          <p:cNvSpPr/>
          <p:nvPr/>
        </p:nvSpPr>
        <p:spPr>
          <a:xfrm>
            <a:off x="1259150" y="231227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2930175" y="382305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3876250" y="2093937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4578100" y="41660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54"/>
          <p:cNvSpPr/>
          <p:nvPr/>
        </p:nvSpPr>
        <p:spPr>
          <a:xfrm>
            <a:off x="6615425" y="2570825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54"/>
          <p:cNvSpPr/>
          <p:nvPr/>
        </p:nvSpPr>
        <p:spPr>
          <a:xfrm>
            <a:off x="7248600" y="4203700"/>
            <a:ext cx="152700" cy="152700"/>
          </a:xfrm>
          <a:prstGeom prst="donut">
            <a:avLst>
              <a:gd name="adj" fmla="val 36703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5"/>
          <p:cNvSpPr txBox="1">
            <a:spLocks noGrp="1"/>
          </p:cNvSpPr>
          <p:nvPr>
            <p:ph type="body" idx="1"/>
          </p:nvPr>
        </p:nvSpPr>
        <p:spPr>
          <a:xfrm>
            <a:off x="2385525" y="1310550"/>
            <a:ext cx="4777200" cy="326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653" name="Google Shape;653;p5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body" idx="1"/>
          </p:nvPr>
        </p:nvSpPr>
        <p:spPr>
          <a:xfrm>
            <a:off x="1069625" y="4406300"/>
            <a:ext cx="4608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You can insert graphs from </a:t>
            </a:r>
            <a:r>
              <a:rPr lang="en" u="sng">
                <a:solidFill>
                  <a:srgbClr val="000000"/>
                </a:solidFill>
                <a:hlinkClick r:id="rId3"/>
              </a:rPr>
              <a:t>Google Sheets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9" name="Google Shape;659;p5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pic>
        <p:nvPicPr>
          <p:cNvPr id="660" name="Google Shape;660;p5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625" y="823975"/>
            <a:ext cx="6822281" cy="3121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Mobile project</a:t>
            </a:r>
            <a:endParaRPr sz="3600"/>
          </a:p>
        </p:txBody>
      </p:sp>
      <p:sp>
        <p:nvSpPr>
          <p:cNvPr id="666" name="Google Shape;666;p57"/>
          <p:cNvSpPr/>
          <p:nvPr/>
        </p:nvSpPr>
        <p:spPr>
          <a:xfrm>
            <a:off x="357135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8"/>
          <p:cNvSpPr/>
          <p:nvPr/>
        </p:nvSpPr>
        <p:spPr>
          <a:xfrm>
            <a:off x="3268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79" name="Google Shape;679;p5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80" name="Google Shape;680;p5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681" name="Google Shape;681;p58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8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8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8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8"/>
          <p:cNvSpPr txBox="1">
            <a:spLocks noGrp="1"/>
          </p:cNvSpPr>
          <p:nvPr>
            <p:ph type="body" idx="4294967295"/>
          </p:nvPr>
        </p:nvSpPr>
        <p:spPr>
          <a:xfrm>
            <a:off x="7620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latin typeface="Poppins"/>
                <a:ea typeface="Poppins"/>
                <a:cs typeface="Poppins"/>
                <a:sym typeface="Poppins"/>
              </a:rPr>
              <a:t>Tablet project</a:t>
            </a:r>
            <a:endParaRPr sz="3600"/>
          </a:p>
        </p:txBody>
      </p:sp>
      <p:sp>
        <p:nvSpPr>
          <p:cNvPr id="686" name="Google Shape;686;p58"/>
          <p:cNvSpPr txBox="1">
            <a:spLocks noGrp="1"/>
          </p:cNvSpPr>
          <p:nvPr>
            <p:ph type="body" idx="4294967295"/>
          </p:nvPr>
        </p:nvSpPr>
        <p:spPr>
          <a:xfrm>
            <a:off x="6262500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9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9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Poppins Light"/>
                <a:ea typeface="Poppins Light"/>
                <a:cs typeface="Poppins Light"/>
                <a:sym typeface="Poppins Light"/>
              </a:rPr>
              <a:t>Place your screenshot here</a:t>
            </a:r>
            <a:endParaRPr sz="100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694" name="Google Shape;694;p59"/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400" b="1">
                <a:latin typeface="Poppins"/>
                <a:ea typeface="Poppins"/>
                <a:cs typeface="Poppins"/>
                <a:sym typeface="Poppins"/>
              </a:rPr>
              <a:t>Desktop project</a:t>
            </a:r>
            <a:endParaRPr sz="3400"/>
          </a:p>
        </p:txBody>
      </p:sp>
      <p:sp>
        <p:nvSpPr>
          <p:cNvPr id="695" name="Google Shape;695;p59"/>
          <p:cNvSpPr txBox="1">
            <a:spLocks noGrp="1"/>
          </p:cNvSpPr>
          <p:nvPr>
            <p:ph type="body" idx="4294967295"/>
          </p:nvPr>
        </p:nvSpPr>
        <p:spPr>
          <a:xfrm>
            <a:off x="662117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Show and explain your web, app or software projects using these gadget templates.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/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/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hlinkClick r:id="rId5"/>
              </a:rPr>
              <a:t>https://www.stonetemple.com/mobile-vs-desktop-usage-mobile-grows-but-desktop-still-a-big-player-in-2017/</a:t>
            </a:r>
            <a:r>
              <a:rPr lang="en-US" dirty="0"/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6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709" name="Google Shape;709;p6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This presentation uses the following typographies: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Titles: Poppins Bold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￮"/>
            </a:pPr>
            <a:r>
              <a:rPr lang="en" sz="1400">
                <a:solidFill>
                  <a:srgbClr val="000000"/>
                </a:solidFill>
              </a:rPr>
              <a:t>Body copy: Poppins Light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You can download the fonts at: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https://www.fontsquirrel.com/fonts/poppins</a:t>
            </a:r>
            <a:endParaRPr sz="14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</a:endParaRPr>
          </a:p>
        </p:txBody>
      </p:sp>
      <p:sp>
        <p:nvSpPr>
          <p:cNvPr id="710" name="Google Shape;710;p61"/>
          <p:cNvSpPr txBox="1"/>
          <p:nvPr/>
        </p:nvSpPr>
        <p:spPr>
          <a:xfrm>
            <a:off x="1069625" y="4019250"/>
            <a:ext cx="46080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Poppins Light"/>
                <a:ea typeface="Poppins Light"/>
                <a:cs typeface="Poppins Light"/>
                <a:sym typeface="Poppins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666666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711" name="Google Shape;711;p6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grpSp>
        <p:nvGrpSpPr>
          <p:cNvPr id="712" name="Google Shape;712;p61"/>
          <p:cNvGrpSpPr/>
          <p:nvPr/>
        </p:nvGrpSpPr>
        <p:grpSpPr>
          <a:xfrm>
            <a:off x="7075309" y="1848466"/>
            <a:ext cx="1628291" cy="1446665"/>
            <a:chOff x="5292575" y="3681900"/>
            <a:chExt cx="420150" cy="373275"/>
          </a:xfrm>
        </p:grpSpPr>
        <p:sp>
          <p:nvSpPr>
            <p:cNvPr id="713" name="Google Shape;713;p6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6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6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62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SlidesCarnival icons are editable shapes. 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This means that you can: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Resize them without losing quality.</a:t>
            </a:r>
            <a:endParaRPr sz="900">
              <a:solidFill>
                <a:schemeClr val="dk1"/>
              </a:solidFill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Poppins Light"/>
              <a:buChar char="●"/>
            </a:pPr>
            <a:r>
              <a:rPr lang="en" sz="9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rPr>
              <a:t>Change line color, width and style</a:t>
            </a: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.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Isn’t that nice? :)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Poppins Light"/>
                <a:ea typeface="Poppins Light"/>
                <a:cs typeface="Poppins Light"/>
                <a:sym typeface="Poppins Light"/>
              </a:rPr>
              <a:t>Examples:</a:t>
            </a: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25" name="Google Shape;725;p62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726" name="Google Shape;726;p6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6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6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62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741" name="Google Shape;741;p6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62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2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2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62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62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747" name="Google Shape;747;p62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62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62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6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2" name="Google Shape;752;p62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62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4" name="Google Shape;754;p62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755" name="Google Shape;755;p62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62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62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62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9" name="Google Shape;759;p62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62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761" name="Google Shape;761;p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2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2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2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2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62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62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62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769" name="Google Shape;769;p62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2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2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3" name="Google Shape;773;p62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62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62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62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7" name="Google Shape;777;p62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778" name="Google Shape;778;p62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2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62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781" name="Google Shape;78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2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784" name="Google Shape;784;p62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2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2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62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88" name="Google Shape;788;p62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62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62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6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2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2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2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62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96" name="Google Shape;796;p62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62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62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2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2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2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803" name="Google Shape;803;p6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2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2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62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809" name="Google Shape;809;p62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62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62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812" name="Google Shape;812;p62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62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62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2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2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2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818" name="Google Shape;818;p62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2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62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821" name="Google Shape;821;p6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62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2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2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62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62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62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62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829" name="Google Shape;829;p62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62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6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62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62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62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835" name="Google Shape;835;p62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62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62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62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62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62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6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62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3" name="Google Shape;843;p62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844" name="Google Shape;844;p62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62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62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62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62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849" name="Google Shape;849;p62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62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62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62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854" name="Google Shape;854;p62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62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62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2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2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859" name="Google Shape;859;p62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2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2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862" name="Google Shape;862;p62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2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2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865" name="Google Shape;865;p62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2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2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8" name="Google Shape;868;p62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869" name="Google Shape;869;p6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6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62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72" name="Google Shape;872;p62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0" name="Google Shape;880;p62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62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62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83" name="Google Shape;883;p62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5" name="Google Shape;885;p62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62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7" name="Google Shape;887;p62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2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2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90" name="Google Shape;890;p6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62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5" name="Google Shape;895;p62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8" name="Google Shape;898;p62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9" name="Google Shape;899;p62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900" name="Google Shape;900;p62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62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7" name="Google Shape;907;p62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62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7" name="Google Shape;917;p62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62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62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62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21" name="Google Shape;921;p6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62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2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62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5" name="Google Shape;925;p62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0" name="Google Shape;930;p62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31" name="Google Shape;931;p6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3" name="Google Shape;933;p62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4" name="Google Shape;934;p62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2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2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2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2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2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62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42" name="Google Shape;942;p6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62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9" name="Google Shape;949;p6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62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52" name="Google Shape;952;p6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6" name="Google Shape;956;p62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62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2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2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0" name="Google Shape;960;p62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61" name="Google Shape;961;p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2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2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2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2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2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2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2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62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70" name="Google Shape;970;p6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62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73" name="Google Shape;973;p62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2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2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2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2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62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80" name="Google Shape;980;p6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62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8" name="Google Shape;988;p62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2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2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1" name="Google Shape;991;p62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92" name="Google Shape;992;p62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2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2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2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2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2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62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9" name="Google Shape;999;p62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2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62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1003" name="Google Shape;1003;p62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2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2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62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1007" name="Google Shape;1007;p62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2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2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2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62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1013" name="Google Shape;1013;p62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2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2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2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2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2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2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2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2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2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2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2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2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2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2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2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2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2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2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2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2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2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2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2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2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62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1041" name="Google Shape;1041;p6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2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2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2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2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2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2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2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2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2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2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2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2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2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2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62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62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62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62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62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62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62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1065" name="Google Shape;1065;p62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62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62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62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62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62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6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62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62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62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62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62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62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62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62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1080" name="Google Shape;1080;p62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6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62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3" name="Google Shape;1083;p62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1084" name="Google Shape;1084;p62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62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62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62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62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62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0" name="Google Shape;1090;p62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91" name="Google Shape;1091;p6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6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6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6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6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6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6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62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100" name="Google Shape;1100;p62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62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3" name="Google Shape;1103;p62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104" name="Google Shape;1104;p62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62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62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62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2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2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110" name="Google Shape;1110;p62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2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62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62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62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2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118" name="Google Shape;1118;p62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2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2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2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2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62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125" name="Google Shape;1125;p62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62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62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62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62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62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6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62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62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62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135" name="Google Shape;1135;p6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" name="Google Shape;1146;p62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147" name="Google Shape;1147;p6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62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153" name="Google Shape;1153;p62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2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2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2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2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2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2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0" name="Google Shape;1160;p62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161" name="Google Shape;1161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62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1164" name="Google Shape;1164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99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62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167" name="Google Shape;1167;p6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2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9" name="Google Shape;1169;p62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0" name="Google Shape;1170;p62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1" name="Google Shape;1171;p62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FA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6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63"/>
          <p:cNvSpPr txBox="1"/>
          <p:nvPr/>
        </p:nvSpPr>
        <p:spPr>
          <a:xfrm>
            <a:off x="2773450" y="1150500"/>
            <a:ext cx="57825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Now you can use any emoji as an icon!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And of course it resizes without losing quality and you can change the color.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oppins Light"/>
                <a:ea typeface="Poppins Light"/>
                <a:cs typeface="Poppins Light"/>
                <a:sym typeface="Poppins Light"/>
              </a:rPr>
              <a:t>How? Follow Google instructions </a:t>
            </a:r>
            <a:r>
              <a:rPr lang="en" sz="1200" u="sng">
                <a:latin typeface="Poppins Light"/>
                <a:ea typeface="Poppins Light"/>
                <a:cs typeface="Poppins Light"/>
                <a:sym typeface="Poppins Light"/>
                <a:hlinkClick r:id="rId3"/>
              </a:rPr>
              <a:t>https://twitter.com/googledocs/status/730087240156643328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8" name="Google Shape;1178;p63"/>
          <p:cNvSpPr txBox="1"/>
          <p:nvPr/>
        </p:nvSpPr>
        <p:spPr>
          <a:xfrm>
            <a:off x="1417700" y="2610475"/>
            <a:ext cx="7138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Poppins Light"/>
                <a:ea typeface="Poppins Light"/>
                <a:cs typeface="Poppins Light"/>
                <a:sym typeface="Poppins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000000"/>
                </a:highlight>
                <a:latin typeface="Poppins Light"/>
                <a:ea typeface="Poppins Light"/>
                <a:cs typeface="Poppins Light"/>
                <a:sym typeface="Poppins Light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000000"/>
              </a:highlight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79" name="Google Shape;1179;p63"/>
          <p:cNvSpPr txBox="1"/>
          <p:nvPr/>
        </p:nvSpPr>
        <p:spPr>
          <a:xfrm>
            <a:off x="1258575" y="1092646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1C232"/>
                </a:solidFill>
                <a:latin typeface="Poppins Light"/>
                <a:ea typeface="Poppins Light"/>
                <a:cs typeface="Poppins Light"/>
                <a:sym typeface="Poppins Light"/>
              </a:rPr>
              <a:t>😉</a:t>
            </a:r>
            <a:endParaRPr sz="9600">
              <a:solidFill>
                <a:srgbClr val="F1C23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180" name="Google Shape;1180;p6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https://medium.com/@sarahelson81/how-to-make-a-cross-browser-compatible-website-40796eaeda05</a:t>
            </a:r>
            <a:endParaRPr lang="en-US" dirty="0"/>
          </a:p>
          <a:p>
            <a:r>
              <a:rPr lang="en-US" dirty="0"/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https://en.wikipedia.org/wiki/Usage_share_of_web_browsers</a:t>
            </a:r>
            <a:endParaRPr lang="en-US" dirty="0"/>
          </a:p>
          <a:p>
            <a:r>
              <a:rPr lang="en-US" dirty="0"/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Creativity Limitations</a:t>
            </a:r>
            <a:endParaRPr dirty="0"/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hlinkClick r:id="rId4"/>
              </a:rPr>
              <a:t>https://www.shopify.com.au/partners/blog/using-animation-to-improve-mobile-app-user-experience</a:t>
            </a:r>
            <a:endParaRPr lang="en-US" dirty="0"/>
          </a:p>
          <a:p>
            <a:r>
              <a:rPr lang="en-US" dirty="0"/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Poppins"/>
                <a:ea typeface="Poppins"/>
                <a:cs typeface="Poppins"/>
                <a:sym typeface="Poppins"/>
              </a:rPr>
              <a:t>Less Clarity</a:t>
            </a:r>
            <a:endParaRPr sz="3600" dirty="0"/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/>
              <a:t>Scroll</a:t>
            </a:r>
            <a:endParaRPr sz="12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https://readwrite.com/2011/05/05/5-pros-and-cons-to-the-mobile-desktop/</a:t>
            </a:r>
            <a:r>
              <a:rPr lang="en-US" dirty="0"/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  <p:bldP spid="20" grpId="0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1871</Words>
  <Application>Microsoft Office PowerPoint</Application>
  <PresentationFormat>On-screen Show (16:9)</PresentationFormat>
  <Paragraphs>407</Paragraphs>
  <Slides>62</Slides>
  <Notes>60</Notes>
  <HiddenSlides>43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Poppins Light</vt:lpstr>
      <vt:lpstr>Poppins</vt:lpstr>
      <vt:lpstr>Arial</vt:lpstr>
      <vt:lpstr>Cymbeline template</vt:lpstr>
      <vt:lpstr>Presentation Progress -Kelvin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Design/ Re-development</vt:lpstr>
      <vt:lpstr>Content Architecture</vt:lpstr>
      <vt:lpstr>Teamwork Strategy</vt:lpstr>
      <vt:lpstr>Potential Problems</vt:lpstr>
      <vt:lpstr>GitHub</vt:lpstr>
      <vt:lpstr>Trello</vt:lpstr>
      <vt:lpstr>Sections of the Assignment</vt:lpstr>
      <vt:lpstr>References Pt.1</vt:lpstr>
      <vt:lpstr>References Pt.2</vt:lpstr>
      <vt:lpstr>The OpenUP</vt:lpstr>
      <vt:lpstr>What did we do?</vt:lpstr>
      <vt:lpstr>Process Document: Timelog</vt:lpstr>
      <vt:lpstr>Process Document: Iteration Plan</vt:lpstr>
      <vt:lpstr>Process Tool: Slack</vt:lpstr>
      <vt:lpstr>Process Tool: Trello</vt:lpstr>
      <vt:lpstr>Process Tool: Google Drive</vt:lpstr>
      <vt:lpstr>Process Tool: Gitlab</vt:lpstr>
      <vt:lpstr>Issues</vt:lpstr>
      <vt:lpstr>COMMUNICATION</vt:lpstr>
      <vt:lpstr>Ineffective Communication within class</vt:lpstr>
      <vt:lpstr>Lack of Communication with Client</vt:lpstr>
      <vt:lpstr>Tendency to work near due date</vt:lpstr>
      <vt:lpstr>What We Have Learnt</vt:lpstr>
      <vt:lpstr>Beginning</vt:lpstr>
      <vt:lpstr>Our Module</vt:lpstr>
      <vt:lpstr>Integration</vt:lpstr>
      <vt:lpstr>Other Activities</vt:lpstr>
      <vt:lpstr>End</vt:lpstr>
      <vt:lpstr>To Summarise</vt:lpstr>
      <vt:lpstr>Our challenges</vt:lpstr>
      <vt:lpstr>Our process</vt:lpstr>
      <vt:lpstr>The learning curve</vt:lpstr>
      <vt:lpstr>For the future</vt:lpstr>
      <vt:lpstr>Thanks!</vt:lpstr>
      <vt:lpstr>Deadlines</vt:lpstr>
      <vt:lpstr>PLAN! PLAN! PLAN! </vt:lpstr>
      <vt:lpstr>A picture is worth a thousand words</vt:lpstr>
      <vt:lpstr>Tech Docs</vt:lpstr>
      <vt:lpstr>Use diagrams to explain your ideas</vt:lpstr>
      <vt:lpstr>Our process is easy</vt:lpstr>
      <vt:lpstr>Instructions for use</vt:lpstr>
      <vt:lpstr>And tables to compare data</vt:lpstr>
      <vt:lpstr>89,526,124</vt:lpstr>
      <vt:lpstr>89,526,124$</vt:lpstr>
      <vt:lpstr>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Kelvin James Rex Kwok</cp:lastModifiedBy>
  <cp:revision>43</cp:revision>
  <dcterms:modified xsi:type="dcterms:W3CDTF">2018-10-14T16:08:42Z</dcterms:modified>
</cp:coreProperties>
</file>